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4" r:id="rId19"/>
    <p:sldId id="276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66" d="100"/>
          <a:sy n="66" d="100"/>
        </p:scale>
        <p:origin x="1954" y="7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8197571d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8197571d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8197571dd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8197571dd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8197571dd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8197571dd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8197571dd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8197571dd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of Different types of Filters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6261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By Narsepalli Pradyumna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1RV19EC106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064000" y="225775"/>
            <a:ext cx="418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and Systems (18TE45)</a:t>
            </a:r>
            <a:endParaRPr sz="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74745" y="217807"/>
            <a:ext cx="2354034" cy="2140689"/>
            <a:chOff x="953048" y="1070343"/>
            <a:chExt cx="2354034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3048" y="1378120"/>
              <a:ext cx="2354034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0425" y="2512385"/>
            <a:ext cx="2242673" cy="2128256"/>
            <a:chOff x="1008728" y="1070343"/>
            <a:chExt cx="2242673" cy="21282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08728" y="1390553"/>
              <a:ext cx="2242673" cy="18080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56637" y="256676"/>
            <a:ext cx="2296769" cy="2124318"/>
            <a:chOff x="981680" y="1070343"/>
            <a:chExt cx="2296769" cy="21243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81680" y="1394491"/>
              <a:ext cx="2296769" cy="18001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67733" y="2533650"/>
            <a:ext cx="2274577" cy="2111448"/>
            <a:chOff x="992776" y="1070343"/>
            <a:chExt cx="2274577" cy="21114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92776" y="1407360"/>
              <a:ext cx="2274577" cy="177443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49440"/>
            <a:ext cx="2213304" cy="628517"/>
            <a:chOff x="3465347" y="209965"/>
            <a:chExt cx="2213304" cy="6285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66993" y="530705"/>
              <a:ext cx="1803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S-Plane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7" y="1454630"/>
            <a:ext cx="26255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affects the poles locations and their nature.</a:t>
            </a:r>
          </a:p>
          <a:p>
            <a:r>
              <a:rPr lang="en-US" dirty="0">
                <a:solidFill>
                  <a:schemeClr val="bg1"/>
                </a:solidFill>
              </a:rPr>
              <a:t>In the case of Damping factor=0.5, both the poles contain both real and imaginary parts.</a:t>
            </a:r>
          </a:p>
          <a:p>
            <a:r>
              <a:rPr lang="en-US" dirty="0">
                <a:solidFill>
                  <a:schemeClr val="bg1"/>
                </a:solidFill>
              </a:rPr>
              <a:t>Zeroes are depended on the numerator, therefore except for Band-Stop, zeroes are always real in nature. Band-Stop may or may not be purely real.</a:t>
            </a:r>
          </a:p>
        </p:txBody>
      </p:sp>
    </p:spTree>
    <p:extLst>
      <p:ext uri="{BB962C8B-B14F-4D97-AF65-F5344CB8AC3E}">
        <p14:creationId xmlns:p14="http://schemas.microsoft.com/office/powerpoint/2010/main" val="80927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97381" y="214146"/>
            <a:ext cx="2308763" cy="2140689"/>
            <a:chOff x="975683" y="1070343"/>
            <a:chExt cx="2308763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75683" y="1378120"/>
              <a:ext cx="2308763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8714" y="2533650"/>
            <a:ext cx="2226094" cy="2123909"/>
            <a:chOff x="1017017" y="1070343"/>
            <a:chExt cx="2226094" cy="21239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7017" y="1394899"/>
              <a:ext cx="2226094" cy="17993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401384" y="256676"/>
            <a:ext cx="2207275" cy="2129561"/>
            <a:chOff x="1026427" y="1070343"/>
            <a:chExt cx="2207275" cy="21295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26427" y="1389248"/>
              <a:ext cx="2207275" cy="18106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48330" y="2512385"/>
            <a:ext cx="2313384" cy="2109927"/>
            <a:chOff x="973373" y="1070343"/>
            <a:chExt cx="2313384" cy="210992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73373" y="1408880"/>
              <a:ext cx="2313384" cy="17713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08022" y="502352"/>
              <a:ext cx="1842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Bode-Plot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65261" y="1438379"/>
            <a:ext cx="262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When magnitude is less than or equal to 0 then those frequencies are rejected.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In these cases I have chosen a gain of magnitude 5.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09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02821" y="235411"/>
            <a:ext cx="2305633" cy="2103610"/>
            <a:chOff x="977248" y="1070343"/>
            <a:chExt cx="2305633" cy="2103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77248" y="1415198"/>
              <a:ext cx="2305633" cy="17587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10011" y="2533650"/>
            <a:ext cx="2283502" cy="2140315"/>
            <a:chOff x="988314" y="1070343"/>
            <a:chExt cx="2283502" cy="21403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8314" y="1378494"/>
              <a:ext cx="2283502" cy="1832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48330" y="235411"/>
            <a:ext cx="2313384" cy="2134162"/>
            <a:chOff x="973373" y="1070343"/>
            <a:chExt cx="2313384" cy="21341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73373" y="1384644"/>
              <a:ext cx="2313384" cy="18198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72536" y="2533650"/>
            <a:ext cx="2264971" cy="2120601"/>
            <a:chOff x="997579" y="1070343"/>
            <a:chExt cx="2264971" cy="212060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97579" y="1398207"/>
              <a:ext cx="2264971" cy="17927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553998"/>
            <a:chOff x="3465347" y="209965"/>
            <a:chExt cx="2213304" cy="5539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57827" y="456186"/>
              <a:ext cx="18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Transfer Function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8" y="1542888"/>
            <a:ext cx="2625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defines the nature of the transfer function and for damping factor=1 gives an exponential output which degrades with time irrespective of the type of the Filter.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This type of Functions are called Critically damped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0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28937" y="196541"/>
            <a:ext cx="2245650" cy="2140689"/>
            <a:chOff x="1007240" y="1070343"/>
            <a:chExt cx="2245650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07240" y="1378120"/>
              <a:ext cx="2245650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0425" y="2512385"/>
            <a:ext cx="2242673" cy="2121302"/>
            <a:chOff x="1008728" y="1070343"/>
            <a:chExt cx="2242673" cy="21213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08728" y="1397507"/>
              <a:ext cx="2242673" cy="1794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90524" y="256676"/>
            <a:ext cx="2228994" cy="2124318"/>
            <a:chOff x="1015567" y="1070343"/>
            <a:chExt cx="2228994" cy="21243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15567" y="1394491"/>
              <a:ext cx="2228994" cy="180017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403052" y="2533650"/>
            <a:ext cx="2203938" cy="2111448"/>
            <a:chOff x="1028095" y="1070343"/>
            <a:chExt cx="2203938" cy="21114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28095" y="1407360"/>
              <a:ext cx="2203938" cy="177443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49440"/>
            <a:ext cx="2213304" cy="628517"/>
            <a:chOff x="3465347" y="209965"/>
            <a:chExt cx="2213304" cy="6285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66993" y="530705"/>
              <a:ext cx="1803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S-Plane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7" y="1644918"/>
            <a:ext cx="26255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affects the poles locations and their nature.</a:t>
            </a:r>
          </a:p>
          <a:p>
            <a:r>
              <a:rPr lang="en-US" dirty="0">
                <a:solidFill>
                  <a:schemeClr val="bg1"/>
                </a:solidFill>
              </a:rPr>
              <a:t>In the case of Damping factor=1, both the poles contain real parts.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From this point onwards poles cease to exist in imaginary axis.</a:t>
            </a:r>
          </a:p>
        </p:txBody>
      </p:sp>
    </p:spTree>
    <p:extLst>
      <p:ext uri="{BB962C8B-B14F-4D97-AF65-F5344CB8AC3E}">
        <p14:creationId xmlns:p14="http://schemas.microsoft.com/office/powerpoint/2010/main" val="344564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37510" y="214146"/>
            <a:ext cx="2228504" cy="2140689"/>
            <a:chOff x="1015812" y="1070343"/>
            <a:chExt cx="2228504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15812" y="1378120"/>
              <a:ext cx="2228504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8714" y="2533650"/>
            <a:ext cx="2226094" cy="2118210"/>
            <a:chOff x="1017017" y="1070343"/>
            <a:chExt cx="2226094" cy="2118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7017" y="1400597"/>
              <a:ext cx="2226094" cy="1787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401384" y="256676"/>
            <a:ext cx="2207275" cy="2126201"/>
            <a:chOff x="1026427" y="1070343"/>
            <a:chExt cx="2207275" cy="21262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26427" y="1392607"/>
              <a:ext cx="2207275" cy="18039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48330" y="2512385"/>
            <a:ext cx="2313384" cy="2106044"/>
            <a:chOff x="973373" y="1070343"/>
            <a:chExt cx="2313384" cy="210604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73373" y="1412762"/>
              <a:ext cx="2313384" cy="17636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08022" y="502352"/>
              <a:ext cx="1842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Bode-Plot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65261" y="1438379"/>
            <a:ext cx="262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When magnitude is less than or equal to 0 then those frequencies are rejected.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In these cases I have chosen a gain of magnitude 5.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38414" y="214146"/>
            <a:ext cx="2234447" cy="2103610"/>
            <a:chOff x="1012841" y="1070343"/>
            <a:chExt cx="2234447" cy="2103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12841" y="1415198"/>
              <a:ext cx="2234447" cy="17587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45296" y="2533650"/>
            <a:ext cx="2212931" cy="2140315"/>
            <a:chOff x="1023599" y="1070343"/>
            <a:chExt cx="2212931" cy="21403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23599" y="1378494"/>
              <a:ext cx="2212931" cy="1832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84935" y="214146"/>
            <a:ext cx="2240173" cy="2134162"/>
            <a:chOff x="1009978" y="1070343"/>
            <a:chExt cx="2240173" cy="21341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9978" y="1384644"/>
              <a:ext cx="2240173" cy="18198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406034" y="2533650"/>
            <a:ext cx="2197975" cy="2120601"/>
            <a:chOff x="1031077" y="1070343"/>
            <a:chExt cx="2197975" cy="212060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31077" y="1398207"/>
              <a:ext cx="2197975" cy="17927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17183" y="215070"/>
            <a:ext cx="2213304" cy="553998"/>
            <a:chOff x="3465347" y="209965"/>
            <a:chExt cx="2213304" cy="5539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57827" y="456186"/>
              <a:ext cx="18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Transfer Function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8" y="1542888"/>
            <a:ext cx="2625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defines the nature of the transfer function and for damping factor=1 gives an exponential output which degrades with time irrespective of the type of the Filter.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This type of Functions are called Critically damped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30425" y="163262"/>
            <a:ext cx="2245650" cy="2122945"/>
            <a:chOff x="1007240" y="1070343"/>
            <a:chExt cx="2245650" cy="2122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07240" y="1395863"/>
              <a:ext cx="2245650" cy="17974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7554" y="2533650"/>
            <a:ext cx="2228415" cy="2121302"/>
            <a:chOff x="1015857" y="1070343"/>
            <a:chExt cx="2228415" cy="21213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5857" y="1397507"/>
              <a:ext cx="2228415" cy="1794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90524" y="161889"/>
            <a:ext cx="2228994" cy="2117599"/>
            <a:chOff x="1015567" y="1070343"/>
            <a:chExt cx="2228994" cy="21175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15567" y="1401209"/>
              <a:ext cx="2228994" cy="17867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412709" y="2539297"/>
            <a:ext cx="2152518" cy="2111448"/>
            <a:chOff x="1053805" y="1070343"/>
            <a:chExt cx="2152518" cy="21114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53805" y="1407360"/>
              <a:ext cx="2152518" cy="177443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49440"/>
            <a:ext cx="2213304" cy="628517"/>
            <a:chOff x="3465347" y="209965"/>
            <a:chExt cx="2213304" cy="6285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66993" y="530705"/>
              <a:ext cx="1803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S-Plane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7" y="1644918"/>
            <a:ext cx="26255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affects the poles locations and their nature.</a:t>
            </a:r>
          </a:p>
          <a:p>
            <a:r>
              <a:rPr lang="en-US" dirty="0">
                <a:solidFill>
                  <a:schemeClr val="bg1"/>
                </a:solidFill>
              </a:rPr>
              <a:t>In the case of Damping factor=1.5, both the poles are real.</a:t>
            </a:r>
          </a:p>
          <a:p>
            <a:r>
              <a:rPr lang="en-US" dirty="0">
                <a:solidFill>
                  <a:schemeClr val="bg1"/>
                </a:solidFill>
              </a:rPr>
              <a:t>Zeroes are depended on the numerator, therefore except for Band-Stop, zeroes are always real in nature. Band-Stop may or may not be purely real.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39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737510" y="214146"/>
            <a:ext cx="2228504" cy="2140689"/>
            <a:chOff x="1015812" y="1070343"/>
            <a:chExt cx="2228504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15812" y="1378120"/>
              <a:ext cx="2228504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8714" y="2533650"/>
            <a:ext cx="2226094" cy="2118210"/>
            <a:chOff x="1017017" y="1070343"/>
            <a:chExt cx="2226094" cy="2118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7017" y="1400597"/>
              <a:ext cx="2226094" cy="1787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401384" y="256676"/>
            <a:ext cx="2207275" cy="2126201"/>
            <a:chOff x="1026427" y="1070343"/>
            <a:chExt cx="2207275" cy="21262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26427" y="1392607"/>
              <a:ext cx="2207275" cy="18039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48330" y="2512385"/>
            <a:ext cx="2313384" cy="2106044"/>
            <a:chOff x="973373" y="1070343"/>
            <a:chExt cx="2313384" cy="210604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73373" y="1412762"/>
              <a:ext cx="2313384" cy="17636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08022" y="502352"/>
              <a:ext cx="1842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Factor=1.5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Bode-Plot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65261" y="1438379"/>
            <a:ext cx="262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When magnitude is less than or equal to 0 then those frequencies are rejected.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In these cases I have chosen a gain of magnitude 5.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9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5AA7F8-270D-4AEC-B1BE-019B20DFD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120636"/>
              </p:ext>
            </p:extLst>
          </p:nvPr>
        </p:nvGraphicFramePr>
        <p:xfrm>
          <a:off x="10664" y="10423"/>
          <a:ext cx="9133336" cy="5191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506">
                  <a:extLst>
                    <a:ext uri="{9D8B030D-6E8A-4147-A177-3AD203B41FA5}">
                      <a16:colId xmlns:a16="http://schemas.microsoft.com/office/drawing/2014/main" val="2827147321"/>
                    </a:ext>
                  </a:extLst>
                </a:gridCol>
                <a:gridCol w="1956121">
                  <a:extLst>
                    <a:ext uri="{9D8B030D-6E8A-4147-A177-3AD203B41FA5}">
                      <a16:colId xmlns:a16="http://schemas.microsoft.com/office/drawing/2014/main" val="465605354"/>
                    </a:ext>
                  </a:extLst>
                </a:gridCol>
                <a:gridCol w="2131109">
                  <a:extLst>
                    <a:ext uri="{9D8B030D-6E8A-4147-A177-3AD203B41FA5}">
                      <a16:colId xmlns:a16="http://schemas.microsoft.com/office/drawing/2014/main" val="508575053"/>
                    </a:ext>
                  </a:extLst>
                </a:gridCol>
                <a:gridCol w="1972800">
                  <a:extLst>
                    <a:ext uri="{9D8B030D-6E8A-4147-A177-3AD203B41FA5}">
                      <a16:colId xmlns:a16="http://schemas.microsoft.com/office/drawing/2014/main" val="2975451406"/>
                    </a:ext>
                  </a:extLst>
                </a:gridCol>
                <a:gridCol w="1972800">
                  <a:extLst>
                    <a:ext uri="{9D8B030D-6E8A-4147-A177-3AD203B41FA5}">
                      <a16:colId xmlns:a16="http://schemas.microsoft.com/office/drawing/2014/main" val="3765746158"/>
                    </a:ext>
                  </a:extLst>
                </a:gridCol>
              </a:tblGrid>
              <a:tr h="344808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(UNDAMPED)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(UNDER DAMPED)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(CRITICALLY DAMPED)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(OVER DAMPED)</a:t>
                      </a:r>
                      <a:endParaRPr lang="en-I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0011"/>
                  </a:ext>
                </a:extLst>
              </a:tr>
              <a:tr h="116391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Low-Pass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TF(Transfer Function) is sinosodial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zeroes  required and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-180 to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starts as a sine and slowly tuns into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zeroes  required and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-180 to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zeroes  required and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-180 to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zeroes  required and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-180 to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77314"/>
                  </a:ext>
                </a:extLst>
              </a:tr>
              <a:tr h="116391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High-Pass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sinosodial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overlapping zeroes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0 to 180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starts as a sine and slowly tuns into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overlapping zeroes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0 to 180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overlapping zeroes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0 to 180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overlapping zeroes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0 to 180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739430"/>
                  </a:ext>
                </a:extLst>
              </a:tr>
              <a:tr h="116391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Band-Pass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sinosodial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-90 to 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starts as a sine and slowly tuns into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-90 to 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-90 to 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-90 to 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70657"/>
                  </a:ext>
                </a:extLst>
              </a:tr>
              <a:tr h="121135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Band-Stop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sinosodial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imaginary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-135 to 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starts as a sine and slowly tuns into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imaginary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-135 to 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imaginary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-135 to 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is exponential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non-overlapping imaginary zeroes are present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imaginary poles are present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change is -135 to 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69104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4C3FE63-9FCC-4CA0-8F7C-4BF288649C3E}"/>
              </a:ext>
            </a:extLst>
          </p:cNvPr>
          <p:cNvGrpSpPr/>
          <p:nvPr/>
        </p:nvGrpSpPr>
        <p:grpSpPr>
          <a:xfrm>
            <a:off x="-27022" y="-32221"/>
            <a:ext cx="1246455" cy="430887"/>
            <a:chOff x="1485157" y="493649"/>
            <a:chExt cx="1294259" cy="4308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EDA1F5-CC0C-4E9A-95B8-1D402B60B0D9}"/>
                </a:ext>
              </a:extLst>
            </p:cNvPr>
            <p:cNvSpPr txBox="1"/>
            <p:nvPr/>
          </p:nvSpPr>
          <p:spPr>
            <a:xfrm>
              <a:off x="1485157" y="578288"/>
              <a:ext cx="5812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Filters</a:t>
              </a:r>
              <a:endParaRPr lang="en-IN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256188-953E-4C0E-A5A1-7EDF71D3E851}"/>
                </a:ext>
              </a:extLst>
            </p:cNvPr>
            <p:cNvSpPr txBox="1"/>
            <p:nvPr/>
          </p:nvSpPr>
          <p:spPr>
            <a:xfrm>
              <a:off x="2010329" y="493649"/>
              <a:ext cx="769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Damping Factor</a:t>
              </a:r>
              <a:endParaRPr lang="en-IN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66E804-E67F-411D-8323-8B70871F0AA6}"/>
              </a:ext>
            </a:extLst>
          </p:cNvPr>
          <p:cNvCxnSpPr>
            <a:cxnSpLocks/>
          </p:cNvCxnSpPr>
          <p:nvPr/>
        </p:nvCxnSpPr>
        <p:spPr>
          <a:xfrm flipV="1">
            <a:off x="501903" y="10423"/>
            <a:ext cx="0" cy="34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8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0A3F-3BEE-490D-8FCC-52EA91A5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099" y="2195678"/>
            <a:ext cx="2313801" cy="75214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2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4 types of filters can be generated with a second order Transfer function</a:t>
            </a:r>
            <a:endParaRPr dirty="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0838"/>
            <a:ext cx="8839201" cy="199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2175599" y="883188"/>
            <a:ext cx="5091725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related to all the four types of Filters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1126825" y="1454150"/>
            <a:ext cx="3088950" cy="3398575"/>
            <a:chOff x="1126825" y="1454150"/>
            <a:chExt cx="3088950" cy="3398575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3">
              <a:alphaModFix/>
            </a:blip>
            <a:srcRect t="12150" b="12143"/>
            <a:stretch/>
          </p:blipFill>
          <p:spPr>
            <a:xfrm>
              <a:off x="1126825" y="3226200"/>
              <a:ext cx="3049700" cy="91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5975" y="1454150"/>
              <a:ext cx="2971404" cy="169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5"/>
            <p:cNvSpPr txBox="1"/>
            <p:nvPr/>
          </p:nvSpPr>
          <p:spPr>
            <a:xfrm>
              <a:off x="1165975" y="4360125"/>
              <a:ext cx="304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 Pass series RLC Filter</a:t>
              </a:r>
              <a:endParaRPr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5403588" y="1454138"/>
            <a:ext cx="3049813" cy="3368338"/>
            <a:chOff x="5403588" y="1454138"/>
            <a:chExt cx="3049813" cy="3368338"/>
          </a:xfrm>
        </p:grpSpPr>
        <p:pic>
          <p:nvPicPr>
            <p:cNvPr id="153" name="Google Shape;153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3588" y="1454138"/>
              <a:ext cx="3049703" cy="166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03600" y="3195950"/>
              <a:ext cx="3049700" cy="91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5"/>
            <p:cNvSpPr txBox="1"/>
            <p:nvPr/>
          </p:nvSpPr>
          <p:spPr>
            <a:xfrm>
              <a:off x="5403600" y="4329875"/>
              <a:ext cx="3049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 Pass series RLC Filter</a:t>
              </a:r>
              <a:endParaRPr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9FC624-B7E2-4381-89EA-43354A54C844}"/>
              </a:ext>
            </a:extLst>
          </p:cNvPr>
          <p:cNvSpPr txBox="1"/>
          <p:nvPr/>
        </p:nvSpPr>
        <p:spPr>
          <a:xfrm>
            <a:off x="989635" y="152140"/>
            <a:ext cx="7463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I’m using a second order RLC circuit to realize Filters. It indicates that there will be two poles and a maximum of two zeros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550"/>
            <a:ext cx="8839200" cy="407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3737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Damping Factor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5">
                <a:latin typeface="Roboto"/>
                <a:ea typeface="Roboto"/>
                <a:cs typeface="Roboto"/>
                <a:sym typeface="Roboto"/>
              </a:rPr>
              <a:t>It measures the rate of decrease of oscillations when the source is removed </a:t>
            </a:r>
            <a:endParaRPr sz="2955" dirty="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825" y="1436575"/>
            <a:ext cx="2650375" cy="21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7087813" y="3616550"/>
            <a:ext cx="5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D=1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2690904" cy="21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1068013" y="3616550"/>
            <a:ext cx="5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D=0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388" y="1460250"/>
            <a:ext cx="2596360" cy="21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156200" y="3616550"/>
            <a:ext cx="7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D=0.5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36056" y="256676"/>
            <a:ext cx="2431414" cy="2140689"/>
            <a:chOff x="914358" y="1070343"/>
            <a:chExt cx="2431414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358" y="1378120"/>
              <a:ext cx="2431414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695070" y="2512385"/>
            <a:ext cx="2313384" cy="2140689"/>
            <a:chOff x="973373" y="1070343"/>
            <a:chExt cx="2313384" cy="21406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73373" y="1378120"/>
              <a:ext cx="2313384" cy="183291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48330" y="256676"/>
            <a:ext cx="2313384" cy="2139194"/>
            <a:chOff x="973373" y="1070343"/>
            <a:chExt cx="2313384" cy="213919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73373" y="1379614"/>
              <a:ext cx="2313384" cy="18299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48330" y="2512385"/>
            <a:ext cx="2313384" cy="2137528"/>
            <a:chOff x="973373" y="1070343"/>
            <a:chExt cx="2313384" cy="213752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73373" y="1381281"/>
              <a:ext cx="2313384" cy="18265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46208" y="502352"/>
              <a:ext cx="1651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Transfer Function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8" y="1758332"/>
            <a:ext cx="2625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defines the nature of the transfer function and for damping factor=0 gives a sinosodial output irrespective of the type of the Filter.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This type of Functions are called Undamped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8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61705" y="235411"/>
            <a:ext cx="2380116" cy="2140689"/>
            <a:chOff x="940007" y="1070343"/>
            <a:chExt cx="2380116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40007" y="1378120"/>
              <a:ext cx="2380116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0425" y="2512385"/>
            <a:ext cx="2242673" cy="2140689"/>
            <a:chOff x="1008728" y="1070343"/>
            <a:chExt cx="2242673" cy="21406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08728" y="1378120"/>
              <a:ext cx="2242673" cy="183291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56637" y="256676"/>
            <a:ext cx="2296769" cy="2140689"/>
            <a:chOff x="981680" y="1070343"/>
            <a:chExt cx="2296769" cy="21406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81680" y="1378120"/>
              <a:ext cx="2296769" cy="18329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67733" y="2512385"/>
            <a:ext cx="2274577" cy="2140689"/>
            <a:chOff x="992776" y="1070343"/>
            <a:chExt cx="2274577" cy="214068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92776" y="1378120"/>
              <a:ext cx="2274577" cy="183291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46208" y="502352"/>
              <a:ext cx="1651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S-Plane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8" y="1265890"/>
            <a:ext cx="2625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affects the poles locations and their nature.</a:t>
            </a:r>
          </a:p>
          <a:p>
            <a:r>
              <a:rPr lang="en-US" dirty="0">
                <a:solidFill>
                  <a:schemeClr val="bg1"/>
                </a:solidFill>
              </a:rPr>
              <a:t>In the case of Damping factor=0, both the poles are imaginary in nature.</a:t>
            </a:r>
          </a:p>
          <a:p>
            <a:r>
              <a:rPr lang="en-US" dirty="0">
                <a:solidFill>
                  <a:schemeClr val="bg1"/>
                </a:solidFill>
              </a:rPr>
              <a:t>Zeroes are depended on the numerator, therefore except for Band-Stop, zeroes are always real in nature. Band-Stop may or may not be purely real.</a:t>
            </a:r>
          </a:p>
        </p:txBody>
      </p:sp>
    </p:spTree>
    <p:extLst>
      <p:ext uri="{BB962C8B-B14F-4D97-AF65-F5344CB8AC3E}">
        <p14:creationId xmlns:p14="http://schemas.microsoft.com/office/powerpoint/2010/main" val="253206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97381" y="214146"/>
            <a:ext cx="2308763" cy="2140689"/>
            <a:chOff x="975683" y="1070343"/>
            <a:chExt cx="2308763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75683" y="1378120"/>
              <a:ext cx="2308763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730425" y="2533650"/>
            <a:ext cx="2242673" cy="2123909"/>
            <a:chOff x="1008728" y="1070343"/>
            <a:chExt cx="2242673" cy="21239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08728" y="1394899"/>
              <a:ext cx="2242673" cy="17993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56637" y="256676"/>
            <a:ext cx="2296769" cy="2129561"/>
            <a:chOff x="981680" y="1070343"/>
            <a:chExt cx="2296769" cy="21295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81680" y="1389248"/>
              <a:ext cx="2296769" cy="18106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48330" y="2512385"/>
            <a:ext cx="2313384" cy="2129566"/>
            <a:chOff x="973373" y="1070343"/>
            <a:chExt cx="2313384" cy="212956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73373" y="1389242"/>
              <a:ext cx="2313384" cy="18106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600164"/>
            <a:chOff x="3465347" y="209965"/>
            <a:chExt cx="2213304" cy="6001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746208" y="502352"/>
              <a:ext cx="1651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Bode-Plot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65261" y="1438379"/>
            <a:ext cx="2625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When magnitude is near to 0 then those frequencies are rejected since the final outcome is in the form (approx. 0) x input, thereby giving an output of near zero.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induces a peak at the selected frequency before moving with its selected nature.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In these cases I have chosen a gain of magnitude 5.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8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1B331-8945-4031-8FEF-2AE37EE77F93}"/>
              </a:ext>
            </a:extLst>
          </p:cNvPr>
          <p:cNvGrpSpPr/>
          <p:nvPr/>
        </p:nvGrpSpPr>
        <p:grpSpPr>
          <a:xfrm>
            <a:off x="3698946" y="256676"/>
            <a:ext cx="2305633" cy="2140689"/>
            <a:chOff x="977248" y="1070343"/>
            <a:chExt cx="2305633" cy="21406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EA5E91-D829-45AE-9423-05512A94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77248" y="1378120"/>
              <a:ext cx="2305633" cy="18329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6369F-42C6-453B-B9A4-B5E173E4CA84}"/>
                </a:ext>
              </a:extLst>
            </p:cNvPr>
            <p:cNvSpPr txBox="1"/>
            <p:nvPr/>
          </p:nvSpPr>
          <p:spPr>
            <a:xfrm>
              <a:off x="1417683" y="1070343"/>
              <a:ext cx="1424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1E6A8-8036-4D46-9C64-2B3DF38A7179}"/>
              </a:ext>
            </a:extLst>
          </p:cNvPr>
          <p:cNvGrpSpPr/>
          <p:nvPr/>
        </p:nvGrpSpPr>
        <p:grpSpPr>
          <a:xfrm>
            <a:off x="3695070" y="2512385"/>
            <a:ext cx="2313384" cy="2140315"/>
            <a:chOff x="973373" y="1070343"/>
            <a:chExt cx="2313384" cy="21403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09E2A3-7D2B-49DB-8937-566509D5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73373" y="1378494"/>
              <a:ext cx="2313384" cy="1832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EC7740-1107-4A70-BF36-9E732287B928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0D66-D9CF-4E22-AE28-4917931DD8A5}"/>
              </a:ext>
            </a:extLst>
          </p:cNvPr>
          <p:cNvGrpSpPr/>
          <p:nvPr/>
        </p:nvGrpSpPr>
        <p:grpSpPr>
          <a:xfrm>
            <a:off x="6348330" y="235411"/>
            <a:ext cx="2313384" cy="2135633"/>
            <a:chOff x="973373" y="1070343"/>
            <a:chExt cx="2313384" cy="213563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A8564-BCDC-4A5E-89D3-D0109E6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73373" y="1383174"/>
              <a:ext cx="2313384" cy="18228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D9BB45-823A-42DD-B15C-E0BF61DA55A4}"/>
                </a:ext>
              </a:extLst>
            </p:cNvPr>
            <p:cNvSpPr txBox="1"/>
            <p:nvPr/>
          </p:nvSpPr>
          <p:spPr>
            <a:xfrm>
              <a:off x="1337731" y="1070343"/>
              <a:ext cx="1552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Band-Pass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13ED22-D2C1-4F29-85C3-D72BE6FE6325}"/>
              </a:ext>
            </a:extLst>
          </p:cNvPr>
          <p:cNvGrpSpPr/>
          <p:nvPr/>
        </p:nvGrpSpPr>
        <p:grpSpPr>
          <a:xfrm>
            <a:off x="6372536" y="2512385"/>
            <a:ext cx="2264971" cy="2137528"/>
            <a:chOff x="997579" y="1070343"/>
            <a:chExt cx="2264971" cy="213752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447080-A4F8-4690-9FF4-277B9280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97579" y="1381281"/>
              <a:ext cx="2264971" cy="18265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D7427C-3A0A-474D-9333-921F4E148C00}"/>
                </a:ext>
              </a:extLst>
            </p:cNvPr>
            <p:cNvSpPr txBox="1"/>
            <p:nvPr/>
          </p:nvSpPr>
          <p:spPr>
            <a:xfrm>
              <a:off x="1391103" y="1070343"/>
              <a:ext cx="1477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Band-Stop Filter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F9134-7C12-4CCE-A984-13212A0BED37}"/>
              </a:ext>
            </a:extLst>
          </p:cNvPr>
          <p:cNvGrpSpPr/>
          <p:nvPr/>
        </p:nvGrpSpPr>
        <p:grpSpPr>
          <a:xfrm>
            <a:off x="962348" y="170705"/>
            <a:ext cx="2213304" cy="553998"/>
            <a:chOff x="3465347" y="209965"/>
            <a:chExt cx="2213304" cy="5539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1AE90-8C6F-47FA-9DC0-875DD272FE0F}"/>
                </a:ext>
              </a:extLst>
            </p:cNvPr>
            <p:cNvSpPr txBox="1"/>
            <p:nvPr/>
          </p:nvSpPr>
          <p:spPr>
            <a:xfrm>
              <a:off x="3657827" y="456186"/>
              <a:ext cx="1828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Damping Factor=0.5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2F4CF3-8C14-41C6-BDCE-FBF1E8A83157}"/>
                </a:ext>
              </a:extLst>
            </p:cNvPr>
            <p:cNvSpPr txBox="1"/>
            <p:nvPr/>
          </p:nvSpPr>
          <p:spPr>
            <a:xfrm>
              <a:off x="3465347" y="209965"/>
              <a:ext cx="2213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Transfer Function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71391BF-87E0-4FC8-BB86-F9D92F0D1BC9}"/>
              </a:ext>
            </a:extLst>
          </p:cNvPr>
          <p:cNvSpPr txBox="1"/>
          <p:nvPr/>
        </p:nvSpPr>
        <p:spPr>
          <a:xfrm>
            <a:off x="311888" y="1542888"/>
            <a:ext cx="2625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we can observe from the graphs obtained from the equation.</a:t>
            </a:r>
          </a:p>
          <a:p>
            <a:r>
              <a:rPr lang="en-US" dirty="0">
                <a:solidFill>
                  <a:schemeClr val="bg1"/>
                </a:solidFill>
              </a:rPr>
              <a:t>Damping factor directly defines the nature of the transfer function and for damping factor=0.5 gives a sinosodial output which degrades with time irrespective of the type of the Filter.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NOTE: This type of Functions are called Under damped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3743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1309</Words>
  <Application>Microsoft Office PowerPoint</Application>
  <PresentationFormat>On-screen Show (16:9)</PresentationFormat>
  <Paragraphs>219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Montserrat</vt:lpstr>
      <vt:lpstr>Arial</vt:lpstr>
      <vt:lpstr>Roboto</vt:lpstr>
      <vt:lpstr>Times New Roman</vt:lpstr>
      <vt:lpstr>Lato</vt:lpstr>
      <vt:lpstr>Focus</vt:lpstr>
      <vt:lpstr>Implementation of Different types of Filters</vt:lpstr>
      <vt:lpstr>Total 4 types of filters can be generated with a second order Transfer function</vt:lpstr>
      <vt:lpstr>Equations related to all the four types of Filters</vt:lpstr>
      <vt:lpstr>PowerPoint Presentation</vt:lpstr>
      <vt:lpstr>Damping Factor It measures the rate of decrease of oscillations when the source is removed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Different types of Filters</dc:title>
  <cp:lastModifiedBy>Narsepalli Pradyumna</cp:lastModifiedBy>
  <cp:revision>2</cp:revision>
  <dcterms:modified xsi:type="dcterms:W3CDTF">2021-08-19T18:17:12Z</dcterms:modified>
</cp:coreProperties>
</file>